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0" r:id="rId1"/>
  </p:sldMasterIdLst>
  <p:sldIdLst>
    <p:sldId id="256" r:id="rId2"/>
    <p:sldId id="257" r:id="rId3"/>
    <p:sldId id="262" r:id="rId4"/>
    <p:sldId id="259" r:id="rId5"/>
    <p:sldId id="260" r:id="rId6"/>
    <p:sldId id="258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tiff>
</file>

<file path=ppt/media/image12.tiff>
</file>

<file path=ppt/media/image13.gif>
</file>

<file path=ppt/media/image2.gif>
</file>

<file path=ppt/media/image3.gi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608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35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6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11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1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230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4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028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1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75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9741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9" r:id="rId6"/>
    <p:sldLayoutId id="2147483744" r:id="rId7"/>
    <p:sldLayoutId id="2147483745" r:id="rId8"/>
    <p:sldLayoutId id="2147483746" r:id="rId9"/>
    <p:sldLayoutId id="2147483748" r:id="rId10"/>
    <p:sldLayoutId id="2147483747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0.04805.pdf" TargetMode="External"/><Relationship Id="rId2" Type="http://schemas.openxmlformats.org/officeDocument/2006/relationships/hyperlink" Target="https://arxiv.org/pdf/1706.03762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llennlp.org/elmo" TargetMode="External"/><Relationship Id="rId4" Type="http://schemas.openxmlformats.org/officeDocument/2006/relationships/hyperlink" Target="https://openai.com/blog/better-language-model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jalammar.github.io/illustrated-transformer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6.03762.pdf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10.04805.pdf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AD0F08-7360-4802-A130-A7B3435BA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13" b="345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BA8A9C-FF4A-7C4B-9FF1-E17CB2EFC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Transformers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5207A-17B4-0A40-8DBD-37A880612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>
            <a:normAutofit/>
          </a:bodyPr>
          <a:lstStyle/>
          <a:p>
            <a:r>
              <a:rPr lang="en-US"/>
              <a:t>Aka Sequence-to-Sequence with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908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57EEC-3767-9F49-9FF0-EEB86990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OpenAi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generative</a:t>
            </a:r>
            <a:br>
              <a:rPr lang="en-US" dirty="0"/>
            </a:br>
            <a:r>
              <a:rPr lang="en-US" dirty="0"/>
              <a:t>pretrained</a:t>
            </a:r>
            <a:br>
              <a:rPr lang="en-US" dirty="0"/>
            </a:br>
            <a:r>
              <a:rPr lang="en-US" dirty="0"/>
              <a:t>transformer - 2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500079-88BA-1E45-9FD0-48A900BAA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23819" y="1179513"/>
            <a:ext cx="2405212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078A5-A9CC-9244-AA0B-8D4B9A5E8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GPT is a decoder</a:t>
            </a:r>
          </a:p>
          <a:p>
            <a:r>
              <a:rPr lang="en-US" dirty="0"/>
              <a:t>It uses a transformer decoder stack</a:t>
            </a:r>
          </a:p>
          <a:p>
            <a:r>
              <a:rPr lang="en-US" dirty="0"/>
              <a:t>It uses tokens generated by byte-pair embedding, which represents fragments of words.</a:t>
            </a:r>
          </a:p>
          <a:p>
            <a:r>
              <a:rPr lang="en-US" dirty="0"/>
              <a:t>There is further normalization after DNN</a:t>
            </a:r>
          </a:p>
          <a:p>
            <a:r>
              <a:rPr lang="en-US" dirty="0"/>
              <a:t>Predicts and/or classifies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229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C7990-9716-964B-B91B-AF4ED8865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GPT2 Applications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923023-299D-544B-80D1-C41BF700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Modeling / Generation</a:t>
            </a:r>
          </a:p>
          <a:p>
            <a:r>
              <a:rPr lang="en-US" dirty="0"/>
              <a:t>Machine Translation</a:t>
            </a:r>
          </a:p>
          <a:p>
            <a:r>
              <a:rPr lang="en-US" dirty="0"/>
              <a:t>Summarization</a:t>
            </a:r>
          </a:p>
          <a:p>
            <a:r>
              <a:rPr lang="en-US" dirty="0"/>
              <a:t>Music Generation</a:t>
            </a:r>
          </a:p>
        </p:txBody>
      </p:sp>
    </p:spTree>
    <p:extLst>
      <p:ext uri="{BB962C8B-B14F-4D97-AF65-F5344CB8AC3E}">
        <p14:creationId xmlns:p14="http://schemas.microsoft.com/office/powerpoint/2010/main" val="4249072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05A9D-7526-C445-BD4F-09AFD2E7D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</a:t>
            </a:r>
            <a:br>
              <a:rPr lang="en-US" dirty="0"/>
            </a:br>
            <a:r>
              <a:rPr lang="en-US" cap="none" dirty="0"/>
              <a:t>from </a:t>
            </a:r>
            <a:br>
              <a:rPr lang="en-US" dirty="0"/>
            </a:br>
            <a:r>
              <a:rPr lang="en-US" dirty="0"/>
              <a:t>language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pic>
        <p:nvPicPr>
          <p:cNvPr id="6" name="Content Placeholder 5" descr="A picture containing clock&#10;&#10;Description automatically generated">
            <a:extLst>
              <a:ext uri="{FF2B5EF4-FFF2-40B4-BE49-F238E27FC236}">
                <a16:creationId xmlns:a16="http://schemas.microsoft.com/office/drawing/2014/main" id="{D6A10EF9-873F-DA4A-9154-AC7D03C282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0613" y="1638399"/>
            <a:ext cx="6651625" cy="374153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1147F3-7127-1644-91D8-89EA90F91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Elmo uses a 1D-CNN to encode characters into a word vector</a:t>
            </a:r>
          </a:p>
          <a:p>
            <a:r>
              <a:rPr lang="en-US" dirty="0"/>
              <a:t>Word vectors feed into the first layer of a bi-directional language model</a:t>
            </a:r>
          </a:p>
          <a:p>
            <a:r>
              <a:rPr lang="en-US" dirty="0"/>
              <a:t>Forward pass carries word and context before it</a:t>
            </a:r>
          </a:p>
          <a:p>
            <a:r>
              <a:rPr lang="en-US" dirty="0"/>
              <a:t>Backward pass carries word and context after it</a:t>
            </a:r>
          </a:p>
          <a:p>
            <a:r>
              <a:rPr lang="en-US" dirty="0"/>
              <a:t>Both form intermediate word vector</a:t>
            </a:r>
          </a:p>
          <a:p>
            <a:r>
              <a:rPr lang="en-US" dirty="0"/>
              <a:t>Intermediate vector feeds into next layer</a:t>
            </a:r>
          </a:p>
          <a:p>
            <a:r>
              <a:rPr lang="en-US" dirty="0"/>
              <a:t>Elmo is the weighted sum of raw word vectors and intermediate ones</a:t>
            </a:r>
          </a:p>
        </p:txBody>
      </p:sp>
    </p:spTree>
    <p:extLst>
      <p:ext uri="{BB962C8B-B14F-4D97-AF65-F5344CB8AC3E}">
        <p14:creationId xmlns:p14="http://schemas.microsoft.com/office/powerpoint/2010/main" val="1805743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F83BC8-E92B-444E-A518-3D3C965D0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Elmo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C82030-DD9E-184B-BEF4-78DCA62BB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is generated from characters, not words -&gt; captures structure of word (e.g. beauty, beautiful, beautifully) </a:t>
            </a:r>
          </a:p>
          <a:p>
            <a:r>
              <a:rPr lang="en-US" dirty="0"/>
              <a:t>Embedding is function of context before and after the word, hence not fixed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“No </a:t>
            </a:r>
            <a:r>
              <a:rPr lang="en-US" i="1" dirty="0"/>
              <a:t>plan</a:t>
            </a:r>
            <a:r>
              <a:rPr lang="en-US" dirty="0"/>
              <a:t> survives contact with the enemy” vs. “The house </a:t>
            </a:r>
            <a:r>
              <a:rPr lang="en-US" i="1" dirty="0"/>
              <a:t>plan</a:t>
            </a:r>
            <a:r>
              <a:rPr lang="en-US" dirty="0"/>
              <a:t> is is very functional”</a:t>
            </a:r>
          </a:p>
        </p:txBody>
      </p:sp>
    </p:spTree>
    <p:extLst>
      <p:ext uri="{BB962C8B-B14F-4D97-AF65-F5344CB8AC3E}">
        <p14:creationId xmlns:p14="http://schemas.microsoft.com/office/powerpoint/2010/main" val="3818589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5E3E5-1D9E-9B4C-B5D8-A46D45138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ELMO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A72BF-AF51-A647-AA99-3ACA7085A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Classification: positive/negative sentiment, spam/no spam, toxic/not toxic content</a:t>
            </a:r>
          </a:p>
          <a:p>
            <a:r>
              <a:rPr lang="en-US" dirty="0"/>
              <a:t>Named entity recognition (tagging)</a:t>
            </a:r>
          </a:p>
          <a:p>
            <a:r>
              <a:rPr lang="en-US" dirty="0"/>
              <a:t>Summarization (pointer-generator models)</a:t>
            </a:r>
          </a:p>
        </p:txBody>
      </p:sp>
    </p:spTree>
    <p:extLst>
      <p:ext uri="{BB962C8B-B14F-4D97-AF65-F5344CB8AC3E}">
        <p14:creationId xmlns:p14="http://schemas.microsoft.com/office/powerpoint/2010/main" val="3753918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70189AB-EB5B-8946-AC0B-FE321D97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Further reading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390F2-9EB6-734F-84E5-2990B4842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Attention Is All You Need</a:t>
            </a:r>
            <a:endParaRPr lang="en-US" dirty="0"/>
          </a:p>
          <a:p>
            <a:r>
              <a:rPr lang="en-US" dirty="0">
                <a:hlinkClick r:id="rId3"/>
              </a:rPr>
              <a:t>BERT: Pre-training of Deep Bidirectional Transformers for Language Understanding</a:t>
            </a:r>
            <a:endParaRPr lang="en-US" dirty="0"/>
          </a:p>
          <a:p>
            <a:r>
              <a:rPr lang="en-US" dirty="0" err="1"/>
              <a:t>OpenAI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GPT-2</a:t>
            </a:r>
            <a:r>
              <a:rPr lang="en-US" dirty="0"/>
              <a:t>: Generative Pre-Trained Transformer</a:t>
            </a:r>
          </a:p>
          <a:p>
            <a:r>
              <a:rPr lang="en-US" dirty="0">
                <a:hlinkClick r:id="rId5"/>
              </a:rPr>
              <a:t>Elmo</a:t>
            </a:r>
            <a:r>
              <a:rPr lang="en-US" dirty="0"/>
              <a:t>: Embedding from Language </a:t>
            </a:r>
            <a:r>
              <a:rPr lang="en-US" dirty="0" err="1"/>
              <a:t>MOdels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50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F9B73-1C5B-5146-8ADA-43DC0C73D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Encoder-decoder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58367-DC0D-6D4B-AE9F-B883050CA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RNNs are hard to parallelize (time is sequential</a:t>
            </a:r>
            <a:r>
              <a:rPr lang="en-US" baseline="30000" dirty="0"/>
              <a:t>*</a:t>
            </a:r>
            <a:r>
              <a:rPr lang="en-US" dirty="0"/>
              <a:t>), hence computation is slow.</a:t>
            </a:r>
          </a:p>
          <a:p>
            <a:r>
              <a:rPr lang="en-US" dirty="0"/>
              <a:t>RNNs take as input a word, the previous cell state and the previous cell output ONLY</a:t>
            </a:r>
          </a:p>
          <a:p>
            <a:pPr lvl="1"/>
            <a:r>
              <a:rPr lang="en-US" dirty="0"/>
              <a:t>Encoders and decoders only carry short term context</a:t>
            </a:r>
          </a:p>
          <a:p>
            <a:r>
              <a:rPr lang="en-US" dirty="0"/>
              <a:t>Distance between word positions is linear. Context is not.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BAC7D-EFD6-9048-B316-7032E2247BF2}"/>
              </a:ext>
            </a:extLst>
          </p:cNvPr>
          <p:cNvSpPr txBox="1"/>
          <p:nvPr/>
        </p:nvSpPr>
        <p:spPr>
          <a:xfrm>
            <a:off x="834886" y="5975350"/>
            <a:ext cx="2703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*Until quantum computers rule?</a:t>
            </a:r>
          </a:p>
        </p:txBody>
      </p:sp>
    </p:spTree>
    <p:extLst>
      <p:ext uri="{BB962C8B-B14F-4D97-AF65-F5344CB8AC3E}">
        <p14:creationId xmlns:p14="http://schemas.microsoft.com/office/powerpoint/2010/main" val="111434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 panose="020B0502020104020203"/>
              <a:ea typeface="+mn-ea"/>
              <a:cs typeface="+mn-cs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C41DCC-C557-204A-A433-88954AC40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9" y="1090527"/>
            <a:ext cx="5331481" cy="2336965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E3F140-02CB-4BBC-ABC0-8BF046C9D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436050"/>
            <a:ext cx="0" cy="1645920"/>
          </a:xfrm>
          <a:prstGeom prst="line">
            <a:avLst/>
          </a:prstGeom>
          <a:ln w="19050">
            <a:solidFill>
              <a:srgbClr val="4653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ADC5C5-63C1-5E4D-BDA9-8873A7FC7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806182"/>
            <a:ext cx="5331478" cy="290565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86250D-07A2-2040-A303-F6D1A0796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A4741-C0D5-7042-97C2-EF216F341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4596992"/>
            <a:ext cx="7240909" cy="16070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Carry hidden state for each word</a:t>
            </a:r>
          </a:p>
          <a:p>
            <a:r>
              <a:rPr lang="en-US" dirty="0">
                <a:solidFill>
                  <a:srgbClr val="FFFFFF"/>
                </a:solidFill>
              </a:rPr>
              <a:t>Decoder scores each state</a:t>
            </a:r>
          </a:p>
          <a:p>
            <a:r>
              <a:rPr lang="en-US" dirty="0">
                <a:solidFill>
                  <a:srgbClr val="FFFFFF"/>
                </a:solidFill>
              </a:rPr>
              <a:t>Context vector is the sum of each </a:t>
            </a:r>
            <a:r>
              <a:rPr lang="en-US" dirty="0" err="1">
                <a:solidFill>
                  <a:srgbClr val="FFFFFF"/>
                </a:solidFill>
              </a:rPr>
              <a:t>softmax</a:t>
            </a:r>
            <a:r>
              <a:rPr lang="en-US" dirty="0">
                <a:solidFill>
                  <a:srgbClr val="FFFFFF"/>
                </a:solidFill>
              </a:rPr>
              <a:t>(score)*vector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894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EEAF1-9E05-2742-9249-A9D7F8EE6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5AEC9-0108-CF49-BE1F-4DEFE6379A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Attention does not solve the parallelization problem</a:t>
            </a:r>
          </a:p>
          <a:p>
            <a:r>
              <a:rPr lang="en-US" dirty="0"/>
              <a:t>We need a way to encode context that takes into account the influence of all input embeddings at once</a:t>
            </a:r>
          </a:p>
          <a:p>
            <a:r>
              <a:rPr lang="en-US" dirty="0"/>
              <a:t>We generate a context matrix Z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6040E-8BC2-0947-AF4F-7E151FD42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735" y="729658"/>
            <a:ext cx="3189474" cy="36121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506D88-33BF-224A-8AC0-237ECE046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121" y="4501057"/>
            <a:ext cx="4163798" cy="16272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6745A4-7906-FB4E-938C-9F32D6B1C95C}"/>
              </a:ext>
            </a:extLst>
          </p:cNvPr>
          <p:cNvSpPr/>
          <p:nvPr/>
        </p:nvSpPr>
        <p:spPr>
          <a:xfrm>
            <a:off x="7226735" y="6287566"/>
            <a:ext cx="47972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https://jalammar.github.io/illustrated-transformer/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68467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B74BE-DF2A-D440-856B-54AEE143E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51802-960C-3049-B5B4-9DEFD5B533F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Self-attention allows us to encode the relevance of each word with respect to each other word</a:t>
            </a:r>
          </a:p>
          <a:p>
            <a:r>
              <a:rPr lang="en-US" dirty="0"/>
              <a:t>Computing a context matrix Z is much faster than carrying context via hidden state through RNNs</a:t>
            </a:r>
          </a:p>
          <a:p>
            <a:r>
              <a:rPr lang="en-US" dirty="0"/>
              <a:t>However it does not help if we still use RNNs for the main encoder-decoder structure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B95AB2-0483-1644-AC71-F27A465D58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1349" y="2227263"/>
            <a:ext cx="3844951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03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6250D-07A2-2040-A303-F6D1A079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transformer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5159DB5-A418-9E4E-9F2E-958CB1311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273643"/>
            <a:ext cx="3031852" cy="38923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Stacked encoders and stacked decoders</a:t>
            </a:r>
          </a:p>
          <a:p>
            <a:r>
              <a:rPr lang="en-US" dirty="0"/>
              <a:t>Output of last encoder goes to ALL decoders</a:t>
            </a:r>
          </a:p>
          <a:p>
            <a:r>
              <a:rPr lang="en-US" dirty="0"/>
              <a:t>Encoders and decoders have self-attention </a:t>
            </a:r>
          </a:p>
          <a:p>
            <a:r>
              <a:rPr lang="en-US" dirty="0"/>
              <a:t>Decoders have extra attention layer taking input from encoder stack</a:t>
            </a:r>
          </a:p>
          <a:p>
            <a:r>
              <a:rPr lang="en-US" dirty="0"/>
              <a:t>There is NO RNN – only fully-connected DNN</a:t>
            </a:r>
          </a:p>
          <a:p>
            <a:r>
              <a:rPr lang="en-US" dirty="0"/>
              <a:t>Positional encoding is added to embedding</a:t>
            </a:r>
          </a:p>
          <a:p>
            <a:endParaRPr lang="en-US" dirty="0"/>
          </a:p>
        </p:txBody>
      </p:sp>
      <p:pic>
        <p:nvPicPr>
          <p:cNvPr id="23" name="Content Placeholder 4">
            <a:extLst>
              <a:ext uri="{FF2B5EF4-FFF2-40B4-BE49-F238E27FC236}">
                <a16:creationId xmlns:a16="http://schemas.microsoft.com/office/drawing/2014/main" id="{5F0BD880-7406-C84D-A686-E1BF86862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6510" y="649161"/>
            <a:ext cx="4930805" cy="3210285"/>
          </a:xfrm>
          <a:prstGeom prst="rect">
            <a:avLst/>
          </a:prstGeom>
        </p:spPr>
      </p:pic>
      <p:pic>
        <p:nvPicPr>
          <p:cNvPr id="25" name="Content Placeholder 5">
            <a:extLst>
              <a:ext uri="{FF2B5EF4-FFF2-40B4-BE49-F238E27FC236}">
                <a16:creationId xmlns:a16="http://schemas.microsoft.com/office/drawing/2014/main" id="{44F0D24C-8F96-5343-A859-FE613CD64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714" y="3429000"/>
            <a:ext cx="5183429" cy="294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136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EE56-6C70-5540-AB58-D8ACF1924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transformer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9B7DE4-54E9-5F4C-B4C1-C1BD63A02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8000" y="686314"/>
            <a:ext cx="4483967" cy="579576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03D439-EC13-9B41-B76C-C0DB4CB78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Also note:</a:t>
            </a:r>
          </a:p>
          <a:p>
            <a:pPr marL="285750" indent="-285750">
              <a:buFontTx/>
              <a:buChar char="-"/>
            </a:pPr>
            <a:r>
              <a:rPr lang="en-US" dirty="0"/>
              <a:t>Multi-headed attention, i.e. multiple self-attention representations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Residual connections for faster convergence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Softmax</a:t>
            </a:r>
            <a:r>
              <a:rPr lang="en-US" dirty="0"/>
              <a:t> over vocabulary to identify most probable word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AB8A9-6E63-E34F-8F1B-2CE6E34DF750}"/>
              </a:ext>
            </a:extLst>
          </p:cNvPr>
          <p:cNvSpPr txBox="1"/>
          <p:nvPr/>
        </p:nvSpPr>
        <p:spPr>
          <a:xfrm>
            <a:off x="4764298" y="779561"/>
            <a:ext cx="2928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3"/>
              </a:rPr>
              <a:t>From: “Attention Is All You Need</a:t>
            </a:r>
            <a:r>
              <a:rPr lang="en-US" sz="1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3897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52C19-FBFE-ED4A-AA47-CBF983A85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Bidirectional</a:t>
            </a:r>
            <a:br>
              <a:rPr lang="en-US" dirty="0"/>
            </a:br>
            <a:r>
              <a:rPr lang="en-US" dirty="0"/>
              <a:t>Encoder </a:t>
            </a:r>
            <a:br>
              <a:rPr lang="en-US" dirty="0"/>
            </a:br>
            <a:r>
              <a:rPr lang="en-US" dirty="0"/>
              <a:t>Representation</a:t>
            </a:r>
            <a:br>
              <a:rPr lang="en-US" dirty="0"/>
            </a:br>
            <a:r>
              <a:rPr lang="en-US" cap="none" dirty="0"/>
              <a:t>from</a:t>
            </a:r>
            <a:br>
              <a:rPr lang="en-US" dirty="0"/>
            </a:br>
            <a:r>
              <a:rPr lang="en-US" dirty="0"/>
              <a:t>transformers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F36966-26E9-0840-89AA-18ACD6175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7870" y="1697556"/>
            <a:ext cx="4023360" cy="390144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AB7B26-6214-CA41-B2A6-1DA52156A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836653"/>
            <a:ext cx="3031852" cy="345293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Bert is an encoder (not a complete transformer)</a:t>
            </a:r>
          </a:p>
          <a:p>
            <a:r>
              <a:rPr lang="en-US" dirty="0"/>
              <a:t>It uses a transformer encoding stack</a:t>
            </a:r>
          </a:p>
          <a:p>
            <a:r>
              <a:rPr lang="en-US" dirty="0"/>
              <a:t>It computes self-attention in both directions</a:t>
            </a:r>
          </a:p>
          <a:p>
            <a:r>
              <a:rPr lang="en-US" dirty="0"/>
              <a:t>It is pre-trained for:</a:t>
            </a:r>
          </a:p>
          <a:p>
            <a:pPr marL="285750" indent="-285750">
              <a:buFontTx/>
              <a:buChar char="-"/>
            </a:pPr>
            <a:r>
              <a:rPr lang="en-US" dirty="0"/>
              <a:t>Masked language modelling: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Predict vocabulary ID of word based on context only</a:t>
            </a:r>
          </a:p>
          <a:p>
            <a:pPr marL="285750" indent="-285750">
              <a:buFontTx/>
              <a:buChar char="-"/>
            </a:pPr>
            <a:r>
              <a:rPr lang="en-US" dirty="0"/>
              <a:t>Next Sentence Prediction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Given a pair of sentences, predict next / not next</a:t>
            </a:r>
          </a:p>
        </p:txBody>
      </p:sp>
    </p:spTree>
    <p:extLst>
      <p:ext uri="{BB962C8B-B14F-4D97-AF65-F5344CB8AC3E}">
        <p14:creationId xmlns:p14="http://schemas.microsoft.com/office/powerpoint/2010/main" val="1356603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81961-ACA4-4F45-B14F-FE9A5B7DE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Applications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180A80-4C61-E64C-937D-E27A75A4B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1231" y="1179513"/>
            <a:ext cx="4870388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651FF-F6D3-B245-B9C0-36A7AC0F4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Sentence Classification </a:t>
            </a:r>
          </a:p>
          <a:p>
            <a:r>
              <a:rPr lang="en-US" dirty="0"/>
              <a:t>Sentence Pair Classification</a:t>
            </a:r>
          </a:p>
          <a:p>
            <a:r>
              <a:rPr lang="en-US" dirty="0"/>
              <a:t>Q&amp;A</a:t>
            </a:r>
          </a:p>
          <a:p>
            <a:r>
              <a:rPr lang="en-US" dirty="0"/>
              <a:t>Sentence Tagging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333BB7-8E25-FF43-8468-FB63250A2951}"/>
              </a:ext>
            </a:extLst>
          </p:cNvPr>
          <p:cNvSpPr txBox="1"/>
          <p:nvPr/>
        </p:nvSpPr>
        <p:spPr>
          <a:xfrm>
            <a:off x="5791231" y="6104238"/>
            <a:ext cx="5020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3"/>
              </a:rPr>
              <a:t>From: “Bert: Pre-Training of Deep Bidirectional Transformers for Language Understanding”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9675256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C24"/>
      </a:dk2>
      <a:lt2>
        <a:srgbClr val="E2E8E8"/>
      </a:lt2>
      <a:accent1>
        <a:srgbClr val="D78885"/>
      </a:accent1>
      <a:accent2>
        <a:srgbClr val="CE976B"/>
      </a:accent2>
      <a:accent3>
        <a:srgbClr val="AEA56C"/>
      </a:accent3>
      <a:accent4>
        <a:srgbClr val="94AB58"/>
      </a:accent4>
      <a:accent5>
        <a:srgbClr val="81AF6C"/>
      </a:accent5>
      <a:accent6>
        <a:srgbClr val="5EB668"/>
      </a:accent6>
      <a:hlink>
        <a:srgbClr val="568D8F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</TotalTime>
  <Words>596</Words>
  <Application>Microsoft Macintosh PowerPoint</Application>
  <PresentationFormat>Widescreen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 Nova Light</vt:lpstr>
      <vt:lpstr>Wingdings 2</vt:lpstr>
      <vt:lpstr>DividendVTI</vt:lpstr>
      <vt:lpstr>Transformers</vt:lpstr>
      <vt:lpstr>RNN Encoder-decoder problems</vt:lpstr>
      <vt:lpstr>Attention</vt:lpstr>
      <vt:lpstr>Self-attention</vt:lpstr>
      <vt:lpstr>Self-attention</vt:lpstr>
      <vt:lpstr>The transformer</vt:lpstr>
      <vt:lpstr>The transformer</vt:lpstr>
      <vt:lpstr>Bidirectional Encoder  Representation from transformers</vt:lpstr>
      <vt:lpstr>BERT Applications</vt:lpstr>
      <vt:lpstr>OpenAi  generative pretrained transformer - 2</vt:lpstr>
      <vt:lpstr>GPT2 Applications</vt:lpstr>
      <vt:lpstr>Embeddings from  language model</vt:lpstr>
      <vt:lpstr>Advantages of Elmo</vt:lpstr>
      <vt:lpstr>Applications of ELMO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Giovanni Marchetti</dc:creator>
  <cp:lastModifiedBy>Giovanni Marchetti</cp:lastModifiedBy>
  <cp:revision>20</cp:revision>
  <dcterms:created xsi:type="dcterms:W3CDTF">2019-11-18T03:34:05Z</dcterms:created>
  <dcterms:modified xsi:type="dcterms:W3CDTF">2019-11-19T03:15:39Z</dcterms:modified>
</cp:coreProperties>
</file>